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65" r:id="rId2"/>
    <p:sldId id="267" r:id="rId3"/>
    <p:sldId id="258" r:id="rId4"/>
    <p:sldId id="266" r:id="rId5"/>
    <p:sldId id="268" r:id="rId6"/>
    <p:sldId id="271" r:id="rId7"/>
    <p:sldId id="272" r:id="rId8"/>
    <p:sldId id="273" r:id="rId9"/>
    <p:sldId id="274" r:id="rId10"/>
    <p:sldId id="270" r:id="rId11"/>
    <p:sldId id="275" r:id="rId12"/>
    <p:sldId id="276" r:id="rId13"/>
    <p:sldId id="264" r:id="rId1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VNI-Times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0DD2"/>
    <a:srgbClr val="FF3300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19" autoAdjust="0"/>
    <p:restoredTop sz="94660"/>
  </p:normalViewPr>
  <p:slideViewPr>
    <p:cSldViewPr>
      <p:cViewPr varScale="1">
        <p:scale>
          <a:sx n="69" d="100"/>
          <a:sy n="69" d="100"/>
        </p:scale>
        <p:origin x="-906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5144B-E89B-4E5A-874F-47DD7E10EDD7}" type="datetimeFigureOut">
              <a:rPr lang="en-US" smtClean="0"/>
              <a:t>9/12/2021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CA4AF4-A982-4E14-8195-FEEB683258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633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A4AF4-A982-4E14-8195-FEEB6832589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007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A4AF4-A982-4E14-8195-FEEB6832589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044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952CA-4A5C-4762-8368-49DE8B7A03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5206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33225-9B41-4B90-AF2B-34AE175CFF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285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45725-D1D9-4AC2-BD15-2E4A0D3DE1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5328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75B65E-7FC3-4EE3-A6BC-FEDC586C24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0647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597FC-9000-4C3B-804A-59EAF21CF5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6704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3C79F-0281-4B08-A0C8-DFBB8184CC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8780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95C5C8-08B2-4DA1-B235-6FDF06B2F5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7556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EFBEB-BEDF-4B7E-9650-0E0282FF10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8662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96137-78E9-4E05-86CE-77503AB9BC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83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Bấm &amp; sửa kiểu tiêu đề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52066-0D85-467D-8487-1C17D6B7B0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5303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/>
              <a:t>Bấm &amp; sửa kiểu tiêu đề</a:t>
            </a:r>
          </a:p>
        </p:txBody>
      </p:sp>
      <p:sp>
        <p:nvSpPr>
          <p:cNvPr id="5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1A8EB-80C3-4034-B894-B117FB4B5F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783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Nơi giữ chỗ cho Tiêu đề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Bấm &amp; sửa kiểu tiêu đề</a:t>
            </a:r>
            <a:endParaRPr lang="en-US" altLang="en-US" smtClean="0"/>
          </a:p>
        </p:txBody>
      </p:sp>
      <p:sp>
        <p:nvSpPr>
          <p:cNvPr id="1027" name="Nơi giữ chỗ cho Văn bản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altLang="en-US" smtClean="0"/>
              <a:t>Bấm &amp; sửa kiểu tiêu đề</a:t>
            </a:r>
          </a:p>
          <a:p>
            <a:pPr lvl="1"/>
            <a:r>
              <a:rPr lang="vi-VN" altLang="en-US" smtClean="0"/>
              <a:t>Mức hai</a:t>
            </a:r>
          </a:p>
          <a:p>
            <a:pPr lvl="2"/>
            <a:r>
              <a:rPr lang="vi-VN" altLang="en-US" smtClean="0"/>
              <a:t>Mức ba</a:t>
            </a:r>
          </a:p>
          <a:p>
            <a:pPr lvl="3"/>
            <a:r>
              <a:rPr lang="vi-VN" altLang="en-US" smtClean="0"/>
              <a:t>Mức bốn</a:t>
            </a:r>
          </a:p>
          <a:p>
            <a:pPr lvl="4"/>
            <a:r>
              <a:rPr lang="vi-VN" altLang="en-US" smtClean="0"/>
              <a:t>Mức năm</a:t>
            </a:r>
            <a:endParaRPr lang="en-US" altLang="en-US" smtClean="0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834DEE-5E86-46B8-8408-2D5F6C8627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dissolv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3" Type="http://schemas.openxmlformats.org/officeDocument/2006/relationships/image" Target="../media/image32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5" Type="http://schemas.openxmlformats.org/officeDocument/2006/relationships/image" Target="../media/image4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Relationship Id="rId14" Type="http://schemas.openxmlformats.org/officeDocument/2006/relationships/image" Target="../media/image4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57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12" Type="http://schemas.openxmlformats.org/officeDocument/2006/relationships/image" Target="../media/image56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11" Type="http://schemas.openxmlformats.org/officeDocument/2006/relationships/image" Target="../media/image55.png"/><Relationship Id="rId5" Type="http://schemas.openxmlformats.org/officeDocument/2006/relationships/image" Target="../media/image49.pn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4.gif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16.png"/><Relationship Id="rId7" Type="http://schemas.openxmlformats.org/officeDocument/2006/relationships/image" Target="../media/image17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3"/>
          <p:cNvSpPr>
            <a:spLocks noChangeArrowheads="1" noChangeShapeType="1" noTextEdit="1"/>
          </p:cNvSpPr>
          <p:nvPr/>
        </p:nvSpPr>
        <p:spPr bwMode="auto">
          <a:xfrm>
            <a:off x="3124198" y="2538845"/>
            <a:ext cx="8162925" cy="2590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E0DD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TẬP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E0DD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 SÁNH HAI PHÂN SỐ.</a:t>
            </a:r>
          </a:p>
        </p:txBody>
      </p:sp>
      <p:sp>
        <p:nvSpPr>
          <p:cNvPr id="2051" name="WordArt 20"/>
          <p:cNvSpPr>
            <a:spLocks noChangeArrowheads="1" noChangeShapeType="1" noTextEdit="1"/>
          </p:cNvSpPr>
          <p:nvPr/>
        </p:nvSpPr>
        <p:spPr bwMode="auto">
          <a:xfrm>
            <a:off x="5105400" y="1648690"/>
            <a:ext cx="32004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Toán</a:t>
            </a:r>
            <a:endParaRPr lang="en-US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62" name="AutoShape 21"/>
          <p:cNvSpPr>
            <a:spLocks noChangeArrowheads="1"/>
          </p:cNvSpPr>
          <p:nvPr/>
        </p:nvSpPr>
        <p:spPr bwMode="auto">
          <a:xfrm>
            <a:off x="6918324" y="6019800"/>
            <a:ext cx="574675" cy="485775"/>
          </a:xfrm>
          <a:prstGeom prst="star4">
            <a:avLst>
              <a:gd name="adj" fmla="val 12431"/>
            </a:avLst>
          </a:prstGeom>
          <a:solidFill>
            <a:srgbClr val="99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>
              <a:solidFill>
                <a:srgbClr val="000000"/>
              </a:solidFill>
              <a:latin typeface="VNI-Times" pitchFamily="2" charset="0"/>
            </a:endParaRPr>
          </a:p>
        </p:txBody>
      </p:sp>
      <p:pic>
        <p:nvPicPr>
          <p:cNvPr id="6" name="Picture 9" descr="ico-fl-re">
            <a:extLst>
              <a:ext uri="{FF2B5EF4-FFF2-40B4-BE49-F238E27FC236}">
                <a16:creationId xmlns:a16="http://schemas.microsoft.com/office/drawing/2014/main" xmlns="" id="{9A955364-9625-4979-B8DD-F066A1CE45C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598" y="352425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AutoShape 21"/>
          <p:cNvSpPr>
            <a:spLocks noChangeArrowheads="1"/>
          </p:cNvSpPr>
          <p:nvPr/>
        </p:nvSpPr>
        <p:spPr bwMode="auto">
          <a:xfrm>
            <a:off x="8135214" y="6262687"/>
            <a:ext cx="574675" cy="485775"/>
          </a:xfrm>
          <a:prstGeom prst="star4">
            <a:avLst>
              <a:gd name="adj" fmla="val 12431"/>
            </a:avLst>
          </a:prstGeom>
          <a:solidFill>
            <a:srgbClr val="99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>
              <a:solidFill>
                <a:srgbClr val="000000"/>
              </a:solidFill>
              <a:latin typeface="VNI-Times" pitchFamily="2" charset="0"/>
            </a:endParaRPr>
          </a:p>
        </p:txBody>
      </p:sp>
      <p:sp>
        <p:nvSpPr>
          <p:cNvPr id="8" name="AutoShape 21"/>
          <p:cNvSpPr>
            <a:spLocks noChangeArrowheads="1"/>
          </p:cNvSpPr>
          <p:nvPr/>
        </p:nvSpPr>
        <p:spPr bwMode="auto">
          <a:xfrm>
            <a:off x="5715000" y="6290829"/>
            <a:ext cx="574675" cy="485775"/>
          </a:xfrm>
          <a:prstGeom prst="star4">
            <a:avLst>
              <a:gd name="adj" fmla="val 12431"/>
            </a:avLst>
          </a:prstGeom>
          <a:solidFill>
            <a:srgbClr val="99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vi-VN">
              <a:solidFill>
                <a:srgbClr val="000000"/>
              </a:solidFill>
              <a:latin typeface="VNI-Times" pitchFamily="2" charset="0"/>
            </a:endParaRPr>
          </a:p>
        </p:txBody>
      </p:sp>
      <p:pic>
        <p:nvPicPr>
          <p:cNvPr id="9" name="Picture 9" descr="ico-fl-re">
            <a:extLst>
              <a:ext uri="{FF2B5EF4-FFF2-40B4-BE49-F238E27FC236}">
                <a16:creationId xmlns:a16="http://schemas.microsoft.com/office/drawing/2014/main" xmlns="" id="{9A955364-9625-4979-B8DD-F066A1CE45C9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0" y="230331"/>
            <a:ext cx="990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47688374"/>
                  </p:ext>
                </p:extLst>
              </p:nvPr>
            </p:nvGraphicFramePr>
            <p:xfrm>
              <a:off x="1171901" y="116532"/>
              <a:ext cx="7162800" cy="878586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7162800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3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36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….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; </a:t>
                          </a:r>
                          <a14:m>
                            <m:oMath xmlns:m="http://schemas.openxmlformats.org/officeDocument/2006/math">
                              <m:r>
                                <a:rPr lang="en-US" sz="36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  </m:t>
                              </m:r>
                              <m:r>
                                <a:rPr lang="en-US" sz="36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  <m:r>
                                <a:rPr lang="en-US" sz="36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36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….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13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8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</a:t>
                          </a:r>
                          <a:r>
                            <a:rPr lang="en-US" sz="18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;     </a:t>
                          </a:r>
                          <a:r>
                            <a:rPr lang="en-US" sz="18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endParaRPr lang="en-US" sz="3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47688374"/>
                  </p:ext>
                </p:extLst>
              </p:nvPr>
            </p:nvGraphicFramePr>
            <p:xfrm>
              <a:off x="1171901" y="116532"/>
              <a:ext cx="7162800" cy="878586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71628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87858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b="-1103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0" name="Rectangle 9"/>
          <p:cNvSpPr/>
          <p:nvPr/>
        </p:nvSpPr>
        <p:spPr>
          <a:xfrm>
            <a:off x="4462356" y="516735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44736" y="558101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30087" y="2043666"/>
            <a:ext cx="11054735" cy="4436265"/>
          </a:xfrm>
          <a:prstGeom prst="roundRect">
            <a:avLst/>
          </a:prstGeom>
          <a:solidFill>
            <a:srgbClr val="99FF99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800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…………………..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2.Muốn 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 ……………………..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……………..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838200" y="1227100"/>
            <a:ext cx="8214560" cy="794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850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32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32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32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2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5957454" y="2572417"/>
            <a:ext cx="1600200" cy="794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3200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en-US" sz="32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endParaRPr lang="en-US" sz="32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 bwMode="auto">
          <a:xfrm>
            <a:off x="6435439" y="3128877"/>
            <a:ext cx="1600200" cy="794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3200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ớn</a:t>
            </a:r>
            <a:r>
              <a:rPr lang="en-US" sz="32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endParaRPr lang="en-US" sz="32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 bwMode="auto">
          <a:xfrm>
            <a:off x="7260973" y="3752923"/>
            <a:ext cx="2147455" cy="794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3200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ằng</a:t>
            </a:r>
            <a:r>
              <a:rPr lang="en-US" sz="32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32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2692122"/>
              </p:ext>
            </p:extLst>
          </p:nvPr>
        </p:nvGraphicFramePr>
        <p:xfrm>
          <a:off x="8327773" y="4546956"/>
          <a:ext cx="1805740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57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000" i="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</a:t>
                      </a:r>
                      <a:r>
                        <a:rPr lang="en-US" sz="3000" i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i="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endParaRPr lang="en-US" sz="3000" i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217459"/>
              </p:ext>
            </p:extLst>
          </p:nvPr>
        </p:nvGraphicFramePr>
        <p:xfrm>
          <a:off x="5614554" y="5257800"/>
          <a:ext cx="1143000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3000" i="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tử</a:t>
                      </a:r>
                      <a:r>
                        <a:rPr lang="en-US" sz="3000" i="0" baseline="0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000" i="0" baseline="0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</a:t>
                      </a:r>
                      <a:endParaRPr lang="en-US" sz="3000" i="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5676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8600" y="49716"/>
            <a:ext cx="3238500" cy="483683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z="3200" b="1" dirty="0" err="1" smtClean="0">
                <a:solidFill>
                  <a:srgbClr val="0E0D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0E0D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3200" dirty="0" smtClean="0">
                <a:solidFill>
                  <a:srgbClr val="0E0D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&gt;; &lt;; =?</a:t>
            </a:r>
            <a:endParaRPr lang="en-US" sz="3200" dirty="0">
              <a:solidFill>
                <a:srgbClr val="0E0D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02689714"/>
                  </p:ext>
                </p:extLst>
              </p:nvPr>
            </p:nvGraphicFramePr>
            <p:xfrm>
              <a:off x="609600" y="499589"/>
              <a:ext cx="2133600" cy="86728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133600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8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36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….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den>
                              </m:f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02689714"/>
                  </p:ext>
                </p:extLst>
              </p:nvPr>
            </p:nvGraphicFramePr>
            <p:xfrm>
              <a:off x="609600" y="499589"/>
              <a:ext cx="2133600" cy="86728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1336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86728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b="-1180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8559923"/>
                  </p:ext>
                </p:extLst>
              </p:nvPr>
            </p:nvGraphicFramePr>
            <p:xfrm>
              <a:off x="685800" y="3886200"/>
              <a:ext cx="1981200" cy="87598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981200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36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….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17</m:t>
                                  </m:r>
                                </m:den>
                              </m:f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8559923"/>
                  </p:ext>
                </p:extLst>
              </p:nvPr>
            </p:nvGraphicFramePr>
            <p:xfrm>
              <a:off x="685800" y="3886200"/>
              <a:ext cx="1981200" cy="875983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981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87598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b="-1103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74502000"/>
                  </p:ext>
                </p:extLst>
              </p:nvPr>
            </p:nvGraphicFramePr>
            <p:xfrm>
              <a:off x="5700418" y="774683"/>
              <a:ext cx="1981200" cy="868109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981200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36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….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14</m:t>
                                  </m:r>
                                </m:den>
                              </m:f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174502000"/>
                  </p:ext>
                </p:extLst>
              </p:nvPr>
            </p:nvGraphicFramePr>
            <p:xfrm>
              <a:off x="5700418" y="774683"/>
              <a:ext cx="1981200" cy="868109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9812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86810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b="-1188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14916494"/>
                  </p:ext>
                </p:extLst>
              </p:nvPr>
            </p:nvGraphicFramePr>
            <p:xfrm>
              <a:off x="5008840" y="3668135"/>
              <a:ext cx="1634837" cy="870077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34837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36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….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14916494"/>
                  </p:ext>
                </p:extLst>
              </p:nvPr>
            </p:nvGraphicFramePr>
            <p:xfrm>
              <a:off x="5008840" y="3668135"/>
              <a:ext cx="1634837" cy="870077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63483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87007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b="-1180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0" name="Title 1"/>
          <p:cNvSpPr txBox="1">
            <a:spLocks/>
          </p:cNvSpPr>
          <p:nvPr/>
        </p:nvSpPr>
        <p:spPr bwMode="auto">
          <a:xfrm>
            <a:off x="484909" y="1435780"/>
            <a:ext cx="238298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3200" dirty="0" err="1" smtClean="0">
                <a:solidFill>
                  <a:srgbClr val="0E0D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 smtClean="0">
                <a:solidFill>
                  <a:srgbClr val="0E0D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&lt; 6  </a:t>
            </a:r>
            <a:endParaRPr lang="en-US" sz="3200" b="1" dirty="0">
              <a:solidFill>
                <a:srgbClr val="0E0D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itle 1"/>
              <p:cNvSpPr txBox="1">
                <a:spLocks/>
              </p:cNvSpPr>
              <p:nvPr/>
            </p:nvSpPr>
            <p:spPr bwMode="auto">
              <a:xfrm>
                <a:off x="143393" y="2095500"/>
                <a:ext cx="2599807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en-US" sz="32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0E0DD2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sz="3200" i="1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  <m:r>
                      <a:rPr lang="en-US" sz="3200" b="0" i="0" smtClean="0">
                        <a:solidFill>
                          <a:srgbClr val="0E0DD2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US" sz="3200" i="1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0E0DD2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en-US" sz="3200" i="1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endParaRPr lang="en-US" sz="3200" dirty="0">
                  <a:solidFill>
                    <a:srgbClr val="0E0DD2"/>
                  </a:solidFill>
                </a:endParaRPr>
              </a:p>
            </p:txBody>
          </p:sp>
        </mc:Choice>
        <mc:Fallback xmlns="">
          <p:sp>
            <p:nvSpPr>
              <p:cNvPr id="1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43393" y="2095500"/>
                <a:ext cx="2599807" cy="914400"/>
              </a:xfrm>
              <a:prstGeom prst="rect">
                <a:avLst/>
              </a:prstGeom>
              <a:blipFill>
                <a:blip r:embed="rId7"/>
                <a:stretch>
                  <a:fillRect b="-2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1295400" y="740532"/>
            <a:ext cx="5180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 </a:t>
            </a:r>
            <a:endParaRPr lang="en-US" dirty="0">
              <a:solidFill>
                <a:srgbClr val="FF3300"/>
              </a:solidFill>
            </a:endParaRPr>
          </a:p>
        </p:txBody>
      </p:sp>
      <p:sp>
        <p:nvSpPr>
          <p:cNvPr id="13" name="Title 1"/>
          <p:cNvSpPr txBox="1">
            <a:spLocks/>
          </p:cNvSpPr>
          <p:nvPr/>
        </p:nvSpPr>
        <p:spPr bwMode="auto">
          <a:xfrm>
            <a:off x="523833" y="4769575"/>
            <a:ext cx="238298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3200" dirty="0" err="1" smtClean="0">
                <a:solidFill>
                  <a:srgbClr val="0E0D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 smtClean="0">
                <a:solidFill>
                  <a:srgbClr val="0E0D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 &gt; 10</a:t>
            </a:r>
            <a:endParaRPr lang="en-US" sz="3200" b="1" dirty="0">
              <a:solidFill>
                <a:srgbClr val="0E0D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itle 1"/>
              <p:cNvSpPr txBox="1">
                <a:spLocks/>
              </p:cNvSpPr>
              <p:nvPr/>
            </p:nvSpPr>
            <p:spPr bwMode="auto">
              <a:xfrm>
                <a:off x="274451" y="5391194"/>
                <a:ext cx="2599807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r>
                  <a:rPr lang="en-US" sz="3200" dirty="0" err="1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32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3200" i="1">
                            <a:solidFill>
                              <a:srgbClr val="0E0DD2"/>
                            </a:solidFill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17</m:t>
                        </m:r>
                      </m:den>
                    </m:f>
                    <m:r>
                      <a:rPr lang="en-US" sz="3200" b="0" i="0" smtClean="0">
                        <a:solidFill>
                          <a:srgbClr val="0E0DD2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en-US" sz="3200" i="1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17</m:t>
                        </m:r>
                      </m:den>
                    </m:f>
                  </m:oMath>
                </a14:m>
                <a:endParaRPr lang="en-US" sz="3200" dirty="0">
                  <a:solidFill>
                    <a:srgbClr val="0E0DD2"/>
                  </a:solidFill>
                </a:endParaRPr>
              </a:p>
            </p:txBody>
          </p:sp>
        </mc:Choice>
        <mc:Fallback xmlns="">
          <p:sp>
            <p:nvSpPr>
              <p:cNvPr id="1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4451" y="5391194"/>
                <a:ext cx="2599807" cy="914400"/>
              </a:xfrm>
              <a:prstGeom prst="rect">
                <a:avLst/>
              </a:prstGeom>
              <a:blipFill>
                <a:blip r:embed="rId8"/>
                <a:stretch>
                  <a:fillRect b="-3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1405266" y="4103174"/>
            <a:ext cx="51809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endParaRPr lang="en-US" dirty="0">
              <a:solidFill>
                <a:srgbClr val="FF3300"/>
              </a:solidFill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 bwMode="auto">
          <a:xfrm>
            <a:off x="4985649" y="1511087"/>
            <a:ext cx="255963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3000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0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14 : 7 = 2</a:t>
            </a:r>
            <a:endParaRPr lang="en-US" sz="3000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itle 1"/>
              <p:cNvSpPr txBox="1">
                <a:spLocks/>
              </p:cNvSpPr>
              <p:nvPr/>
            </p:nvSpPr>
            <p:spPr bwMode="auto">
              <a:xfrm>
                <a:off x="4938131" y="2350180"/>
                <a:ext cx="2799591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3600" i="1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600" b="1" dirty="0">
                  <a:solidFill>
                    <a:srgbClr val="0E0DD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38131" y="2350180"/>
                <a:ext cx="2799591" cy="914400"/>
              </a:xfrm>
              <a:prstGeom prst="rect">
                <a:avLst/>
              </a:prstGeom>
              <a:blipFill>
                <a:blip r:embed="rId9"/>
                <a:stretch>
                  <a:fillRect b="-8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/>
          <p:cNvSpPr/>
          <p:nvPr/>
        </p:nvSpPr>
        <p:spPr>
          <a:xfrm>
            <a:off x="5910076" y="1314596"/>
            <a:ext cx="4828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endParaRPr lang="en-US" sz="2000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itle 1"/>
          <p:cNvSpPr txBox="1">
            <a:spLocks/>
          </p:cNvSpPr>
          <p:nvPr/>
        </p:nvSpPr>
        <p:spPr bwMode="auto">
          <a:xfrm>
            <a:off x="7817957" y="1111009"/>
            <a:ext cx="238298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3200" dirty="0" err="1" smtClean="0">
                <a:solidFill>
                  <a:srgbClr val="0E0D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 smtClean="0">
                <a:solidFill>
                  <a:srgbClr val="0E0D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  = 12</a:t>
            </a:r>
            <a:endParaRPr lang="en-US" sz="3200" b="1" dirty="0">
              <a:solidFill>
                <a:srgbClr val="0E0D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 bwMode="auto">
              <a:xfrm>
                <a:off x="9942425" y="1100148"/>
                <a:ext cx="2256502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:r>
                  <a:rPr lang="en-US" sz="32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3200" dirty="0" err="1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ên</a:t>
                </a:r>
                <a:r>
                  <a:rPr lang="en-US" sz="32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  <m:r>
                      <a:rPr lang="en-US" sz="3200" b="1" i="0" smtClean="0">
                        <a:solidFill>
                          <a:srgbClr val="0E0DD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2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solidFill>
                          <a:srgbClr val="0E0DD2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200" i="1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0E0DD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942425" y="1100148"/>
                <a:ext cx="2256502" cy="914400"/>
              </a:xfrm>
              <a:prstGeom prst="rect">
                <a:avLst/>
              </a:prstGeom>
              <a:blipFill>
                <a:blip r:embed="rId10"/>
                <a:stretch>
                  <a:fillRect l="-7027" b="-2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itle 1"/>
              <p:cNvSpPr txBox="1">
                <a:spLocks/>
              </p:cNvSpPr>
              <p:nvPr/>
            </p:nvSpPr>
            <p:spPr bwMode="auto">
              <a:xfrm>
                <a:off x="8815050" y="2073900"/>
                <a:ext cx="2734132" cy="11906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:r>
                  <a:rPr lang="en-US" sz="36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3600" i="1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US" sz="3600" i="1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den>
                    </m:f>
                  </m:oMath>
                </a14:m>
                <a:endParaRPr lang="en-US" sz="3600" b="1" dirty="0">
                  <a:solidFill>
                    <a:srgbClr val="0E0DD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15050" y="2073900"/>
                <a:ext cx="2734132" cy="1190680"/>
              </a:xfrm>
              <a:prstGeom prst="rect">
                <a:avLst/>
              </a:prstGeom>
              <a:blipFill>
                <a:blip r:embed="rId11"/>
                <a:stretch>
                  <a:fillRect l="-668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itle 1"/>
              <p:cNvSpPr txBox="1">
                <a:spLocks/>
              </p:cNvSpPr>
              <p:nvPr/>
            </p:nvSpPr>
            <p:spPr bwMode="auto">
              <a:xfrm>
                <a:off x="4914295" y="4739567"/>
                <a:ext cx="2606873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600" i="1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600" b="1" dirty="0">
                  <a:solidFill>
                    <a:srgbClr val="0E0DD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14295" y="4739567"/>
                <a:ext cx="2606873" cy="914400"/>
              </a:xfrm>
              <a:prstGeom prst="rect">
                <a:avLst/>
              </a:prstGeom>
              <a:blipFill>
                <a:blip r:embed="rId12"/>
                <a:stretch>
                  <a:fillRect b="-9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itle 1"/>
              <p:cNvSpPr txBox="1">
                <a:spLocks/>
              </p:cNvSpPr>
              <p:nvPr/>
            </p:nvSpPr>
            <p:spPr bwMode="auto">
              <a:xfrm>
                <a:off x="4981131" y="5653967"/>
                <a:ext cx="2540037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i="1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600" b="1" dirty="0">
                  <a:solidFill>
                    <a:srgbClr val="0E0DD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81131" y="5653967"/>
                <a:ext cx="2540037" cy="914400"/>
              </a:xfrm>
              <a:prstGeom prst="rect">
                <a:avLst/>
              </a:prstGeom>
              <a:blipFill>
                <a:blip r:embed="rId13"/>
                <a:stretch>
                  <a:fillRect b="-9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Right Brace 36">
            <a:extLst>
              <a:ext uri="{FF2B5EF4-FFF2-40B4-BE49-F238E27FC236}">
                <a16:creationId xmlns:a16="http://schemas.microsoft.com/office/drawing/2014/main" xmlns="" id="{5E084E77-9D8F-4E86-8A8E-30BD5738E631}"/>
              </a:ext>
            </a:extLst>
          </p:cNvPr>
          <p:cNvSpPr/>
          <p:nvPr/>
        </p:nvSpPr>
        <p:spPr>
          <a:xfrm>
            <a:off x="7503698" y="875193"/>
            <a:ext cx="506701" cy="228938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itle 1"/>
          <p:cNvSpPr txBox="1">
            <a:spLocks/>
          </p:cNvSpPr>
          <p:nvPr/>
        </p:nvSpPr>
        <p:spPr bwMode="auto">
          <a:xfrm>
            <a:off x="7836780" y="4641505"/>
            <a:ext cx="178324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3200" dirty="0" err="1" smtClean="0">
                <a:solidFill>
                  <a:srgbClr val="0E0D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 smtClean="0">
                <a:solidFill>
                  <a:srgbClr val="0E0DD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 &lt; 9</a:t>
            </a:r>
            <a:endParaRPr lang="en-US" sz="3200" b="1" dirty="0">
              <a:solidFill>
                <a:srgbClr val="0E0DD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itle 1"/>
              <p:cNvSpPr txBox="1">
                <a:spLocks/>
              </p:cNvSpPr>
              <p:nvPr/>
            </p:nvSpPr>
            <p:spPr bwMode="auto">
              <a:xfrm>
                <a:off x="9483443" y="4607101"/>
                <a:ext cx="2256502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:r>
                  <a:rPr lang="en-US" sz="32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3200" dirty="0" err="1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ên</a:t>
                </a:r>
                <a:r>
                  <a:rPr lang="en-US" sz="32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320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en-US" sz="3200" b="0" i="0" smtClean="0">
                        <a:solidFill>
                          <a:srgbClr val="0E0DD2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US" sz="3200" i="1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320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0E0DD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483443" y="4607101"/>
                <a:ext cx="2256502" cy="914400"/>
              </a:xfrm>
              <a:prstGeom prst="rect">
                <a:avLst/>
              </a:prstGeom>
              <a:blipFill>
                <a:blip r:embed="rId14"/>
                <a:stretch>
                  <a:fillRect l="-7027" b="-2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itle 1"/>
              <p:cNvSpPr txBox="1">
                <a:spLocks/>
              </p:cNvSpPr>
              <p:nvPr/>
            </p:nvSpPr>
            <p:spPr bwMode="auto">
              <a:xfrm>
                <a:off x="8833873" y="5604396"/>
                <a:ext cx="2734132" cy="11906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:r>
                  <a:rPr lang="en-US" sz="36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600" i="1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i="1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3600" b="1" dirty="0">
                  <a:solidFill>
                    <a:srgbClr val="0E0DD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833873" y="5604396"/>
                <a:ext cx="2734132" cy="1190680"/>
              </a:xfrm>
              <a:prstGeom prst="rect">
                <a:avLst/>
              </a:prstGeom>
              <a:blipFill>
                <a:blip r:embed="rId15"/>
                <a:stretch>
                  <a:fillRect l="-668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ight Brace 40">
            <a:extLst>
              <a:ext uri="{FF2B5EF4-FFF2-40B4-BE49-F238E27FC236}">
                <a16:creationId xmlns:a16="http://schemas.microsoft.com/office/drawing/2014/main" xmlns="" id="{5E084E77-9D8F-4E86-8A8E-30BD5738E631}"/>
              </a:ext>
            </a:extLst>
          </p:cNvPr>
          <p:cNvSpPr/>
          <p:nvPr/>
        </p:nvSpPr>
        <p:spPr>
          <a:xfrm>
            <a:off x="7420128" y="4838163"/>
            <a:ext cx="502476" cy="183926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609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" grpId="0"/>
      <p:bldP spid="12" grpId="0"/>
      <p:bldP spid="14" grpId="0"/>
      <p:bldP spid="15" grpId="0"/>
      <p:bldP spid="26" grpId="0"/>
      <p:bldP spid="27" grpId="0"/>
      <p:bldP spid="29" grpId="0"/>
      <p:bldP spid="31" grpId="0"/>
      <p:bldP spid="32" grpId="0"/>
      <p:bldP spid="35" grpId="0"/>
      <p:bldP spid="36" grpId="0"/>
      <p:bldP spid="37" grpId="0" animBg="1"/>
      <p:bldP spid="39" grpId="0"/>
      <p:bldP spid="40" grpId="0"/>
      <p:bldP spid="4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64041"/>
            <a:ext cx="8763000" cy="563562"/>
          </a:xfrm>
        </p:spPr>
        <p:txBody>
          <a:bodyPr/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itle 1"/>
              <p:cNvSpPr txBox="1">
                <a:spLocks/>
              </p:cNvSpPr>
              <p:nvPr/>
            </p:nvSpPr>
            <p:spPr bwMode="auto">
              <a:xfrm>
                <a:off x="6781800" y="838200"/>
                <a:ext cx="2895600" cy="9074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rm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3600" i="1">
                        <a:latin typeface="Cambria Math"/>
                      </a:rPr>
                      <m:t> ;</m:t>
                    </m:r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3600" i="1">
                        <a:latin typeface="Cambria Math"/>
                      </a:rPr>
                      <m:t> ;</m:t>
                    </m:r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81800" y="838200"/>
                <a:ext cx="2895600" cy="907473"/>
              </a:xfrm>
              <a:prstGeom prst="rect">
                <a:avLst/>
              </a:prstGeom>
              <a:blipFill>
                <a:blip r:embed="rId2"/>
                <a:stretch>
                  <a:fillRect l="-5474" b="-1013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tle 1"/>
              <p:cNvSpPr txBox="1">
                <a:spLocks/>
              </p:cNvSpPr>
              <p:nvPr/>
            </p:nvSpPr>
            <p:spPr>
              <a:xfrm>
                <a:off x="-228600" y="713839"/>
                <a:ext cx="2895600" cy="1143000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en-US" sz="36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US" sz="3600" i="1">
                        <a:latin typeface="Cambria Math"/>
                      </a:rPr>
                      <m:t> ;</m:t>
                    </m:r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 ; </m:t>
                    </m:r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</m:oMath>
                </a14:m>
                <a:endPara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28600" y="713839"/>
                <a:ext cx="2895600" cy="11430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itle 1"/>
          <p:cNvSpPr txBox="1">
            <a:spLocks/>
          </p:cNvSpPr>
          <p:nvPr/>
        </p:nvSpPr>
        <p:spPr>
          <a:xfrm>
            <a:off x="942110" y="1428975"/>
            <a:ext cx="60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712028" y="997527"/>
            <a:ext cx="2743199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>
                <a:solidFill>
                  <a:srgbClr val="002060"/>
                </a:solidFill>
              </a:rPr>
              <a:t>    </a:t>
            </a:r>
            <a:r>
              <a:rPr lang="en-US" sz="4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MSC </a:t>
            </a:r>
            <a:r>
              <a:rPr lang="en-US" sz="4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18</a:t>
            </a:r>
            <a:endParaRPr lang="en-US" sz="41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6019800" y="727603"/>
            <a:ext cx="0" cy="60541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/>
          <p:cNvSpPr txBox="1">
            <a:spLocks/>
          </p:cNvSpPr>
          <p:nvPr/>
        </p:nvSpPr>
        <p:spPr>
          <a:xfrm>
            <a:off x="1551710" y="1399309"/>
            <a:ext cx="60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itle 1"/>
              <p:cNvSpPr txBox="1">
                <a:spLocks/>
              </p:cNvSpPr>
              <p:nvPr/>
            </p:nvSpPr>
            <p:spPr bwMode="auto">
              <a:xfrm>
                <a:off x="761723" y="2508071"/>
                <a:ext cx="3598211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3600" i="1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8 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 2</m:t>
                        </m:r>
                      </m:num>
                      <m:den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9 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 2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 18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600" b="1" dirty="0">
                  <a:solidFill>
                    <a:srgbClr val="0E0DD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61723" y="2508071"/>
                <a:ext cx="3598211" cy="914400"/>
              </a:xfrm>
              <a:prstGeom prst="rect">
                <a:avLst/>
              </a:prstGeom>
              <a:blipFill>
                <a:blip r:embed="rId4"/>
                <a:stretch>
                  <a:fillRect b="-9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itle 1"/>
              <p:cNvSpPr txBox="1">
                <a:spLocks/>
              </p:cNvSpPr>
              <p:nvPr/>
            </p:nvSpPr>
            <p:spPr bwMode="auto">
              <a:xfrm>
                <a:off x="847941" y="3664860"/>
                <a:ext cx="2540037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5 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 3</m:t>
                        </m:r>
                      </m:num>
                      <m:den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6 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 3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 18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600" b="1" dirty="0">
                  <a:solidFill>
                    <a:srgbClr val="0E0DD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47941" y="3664860"/>
                <a:ext cx="2540037" cy="914400"/>
              </a:xfrm>
              <a:prstGeom prst="rect">
                <a:avLst/>
              </a:prstGeom>
              <a:blipFill>
                <a:blip r:embed="rId5"/>
                <a:stretch>
                  <a:fillRect b="-9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itle 1"/>
          <p:cNvSpPr txBox="1">
            <a:spLocks/>
          </p:cNvSpPr>
          <p:nvPr/>
        </p:nvSpPr>
        <p:spPr bwMode="auto">
          <a:xfrm>
            <a:off x="55900" y="4646715"/>
            <a:ext cx="3330288" cy="671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32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  &lt; 16 &lt; 17</a:t>
            </a:r>
            <a:endParaRPr lang="en-US" sz="32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itle 1"/>
              <p:cNvSpPr txBox="1">
                <a:spLocks/>
              </p:cNvSpPr>
              <p:nvPr/>
            </p:nvSpPr>
            <p:spPr bwMode="auto">
              <a:xfrm>
                <a:off x="2940347" y="4524320"/>
                <a:ext cx="3691551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:r>
                  <a:rPr lang="en-US" sz="3200" dirty="0" smtClean="0">
                    <a:solidFill>
                      <a:srgbClr val="FF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sz="3200" dirty="0" err="1" smtClean="0">
                    <a:solidFill>
                      <a:srgbClr val="FF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ên</a:t>
                </a:r>
                <a:r>
                  <a:rPr lang="en-US" sz="3200" dirty="0" smtClean="0">
                    <a:solidFill>
                      <a:srgbClr val="FF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rgbClr val="FF33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</a:rPr>
                          <m:t>15</m:t>
                        </m:r>
                      </m:num>
                      <m:den>
                        <m:r>
                          <a:rPr lang="en-US" sz="3200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</a:rPr>
                          <m:t> 18</m:t>
                        </m:r>
                      </m:den>
                    </m:f>
                    <m:r>
                      <a:rPr lang="en-US" sz="3200" b="0" i="0" smtClean="0">
                        <a:solidFill>
                          <a:srgbClr val="FF33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US" sz="3200" i="1">
                            <a:solidFill>
                              <a:srgbClr val="FF33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US" sz="3200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</a:rPr>
                          <m:t> 18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rgbClr val="FF33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0E0DD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40347" y="4524320"/>
                <a:ext cx="3691551" cy="914400"/>
              </a:xfrm>
              <a:prstGeom prst="rect">
                <a:avLst/>
              </a:prstGeom>
              <a:blipFill>
                <a:blip r:embed="rId6"/>
                <a:stretch>
                  <a:fillRect l="-4125" b="-2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itle 1"/>
              <p:cNvSpPr txBox="1">
                <a:spLocks/>
              </p:cNvSpPr>
              <p:nvPr/>
            </p:nvSpPr>
            <p:spPr bwMode="auto">
              <a:xfrm>
                <a:off x="716902" y="5425681"/>
                <a:ext cx="4159897" cy="11906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:r>
                  <a:rPr lang="en-US" sz="3600" dirty="0" smtClean="0">
                    <a:solidFill>
                      <a:srgbClr val="FF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FF33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solidFill>
                              <a:srgbClr val="FF3300"/>
                            </a:solidFill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3600" i="1">
                            <a:solidFill>
                              <a:srgbClr val="FF3300"/>
                            </a:solidFill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rgbClr val="FF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FF33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sz="36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  <m:r>
                      <a:rPr lang="en-US" sz="3600" b="0" i="1" smtClean="0">
                        <a:solidFill>
                          <a:srgbClr val="FF3300"/>
                        </a:solidFill>
                        <a:latin typeface="Cambria Math" panose="02040503050406030204" pitchFamily="18" charset="0"/>
                      </a:rPr>
                      <m:t> &lt;</m:t>
                    </m:r>
                    <m:r>
                      <a:rPr lang="en-US" sz="3600" i="1">
                        <a:solidFill>
                          <a:srgbClr val="FF33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600" i="1">
                            <a:solidFill>
                              <a:srgbClr val="FF33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en-US" sz="36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</m:oMath>
                </a14:m>
                <a:endParaRPr lang="en-US" sz="3600" b="1" dirty="0">
                  <a:solidFill>
                    <a:srgbClr val="FF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6902" y="5425681"/>
                <a:ext cx="4159897" cy="1190680"/>
              </a:xfrm>
              <a:prstGeom prst="rect">
                <a:avLst/>
              </a:prstGeom>
              <a:blipFill>
                <a:blip r:embed="rId7"/>
                <a:stretch>
                  <a:fillRect l="-454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itle 1"/>
              <p:cNvSpPr txBox="1">
                <a:spLocks/>
              </p:cNvSpPr>
              <p:nvPr/>
            </p:nvSpPr>
            <p:spPr bwMode="auto">
              <a:xfrm>
                <a:off x="394142" y="1715215"/>
                <a:ext cx="4114801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:r>
                  <a:rPr lang="en-US" sz="3200" dirty="0" err="1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Giữ</a:t>
                </a:r>
                <a:r>
                  <a:rPr lang="en-US" sz="32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32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32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18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0E0DD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94142" y="1715215"/>
                <a:ext cx="4114801" cy="914400"/>
              </a:xfrm>
              <a:prstGeom prst="rect">
                <a:avLst/>
              </a:prstGeom>
              <a:blipFill>
                <a:blip r:embed="rId8"/>
                <a:stretch>
                  <a:fillRect l="-3852" b="-20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itle 1"/>
          <p:cNvSpPr txBox="1">
            <a:spLocks/>
          </p:cNvSpPr>
          <p:nvPr/>
        </p:nvSpPr>
        <p:spPr>
          <a:xfrm>
            <a:off x="8915400" y="1037584"/>
            <a:ext cx="2743199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>
                <a:solidFill>
                  <a:srgbClr val="002060"/>
                </a:solidFill>
              </a:rPr>
              <a:t>    </a:t>
            </a:r>
            <a:r>
              <a:rPr lang="en-US" sz="4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MSC </a:t>
            </a:r>
            <a:r>
              <a:rPr lang="en-US" sz="4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  <a:endParaRPr lang="en-US" sz="41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itle 1"/>
          <p:cNvSpPr txBox="1">
            <a:spLocks/>
          </p:cNvSpPr>
          <p:nvPr/>
        </p:nvSpPr>
        <p:spPr>
          <a:xfrm>
            <a:off x="7374867" y="1430812"/>
            <a:ext cx="60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7984467" y="1441918"/>
            <a:ext cx="609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</a:t>
            </a:r>
            <a:endParaRPr lang="en-US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itle 1"/>
              <p:cNvSpPr txBox="1">
                <a:spLocks/>
              </p:cNvSpPr>
              <p:nvPr/>
            </p:nvSpPr>
            <p:spPr bwMode="auto">
              <a:xfrm>
                <a:off x="6631898" y="1904062"/>
                <a:ext cx="4114801" cy="66007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:r>
                  <a:rPr lang="en-US" sz="3200" dirty="0" err="1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Giữ</a:t>
                </a:r>
                <a:r>
                  <a:rPr lang="en-US" sz="32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32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32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số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0E0DD2"/>
                            </a:solidFill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US" sz="32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31898" y="1904062"/>
                <a:ext cx="4114801" cy="660076"/>
              </a:xfrm>
              <a:prstGeom prst="rect">
                <a:avLst/>
              </a:prstGeom>
              <a:blipFill>
                <a:blip r:embed="rId9"/>
                <a:stretch>
                  <a:fillRect l="-3852" t="-6422" b="-2293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 bwMode="auto">
              <a:xfrm>
                <a:off x="7116294" y="2630662"/>
                <a:ext cx="3598211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1 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 4</m:t>
                        </m:r>
                      </m:num>
                      <m:den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2 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 4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 8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600" b="1" dirty="0">
                  <a:solidFill>
                    <a:srgbClr val="0E0DD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16294" y="2630662"/>
                <a:ext cx="3598211" cy="914400"/>
              </a:xfrm>
              <a:prstGeom prst="rect">
                <a:avLst/>
              </a:prstGeom>
              <a:blipFill>
                <a:blip r:embed="rId10"/>
                <a:stretch>
                  <a:fillRect b="-80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itle 1"/>
              <p:cNvSpPr txBox="1">
                <a:spLocks/>
              </p:cNvSpPr>
              <p:nvPr/>
            </p:nvSpPr>
            <p:spPr bwMode="auto">
              <a:xfrm>
                <a:off x="7196471" y="3644411"/>
                <a:ext cx="2540037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3 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 2</m:t>
                        </m:r>
                      </m:num>
                      <m:den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4 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 2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0E0DD2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3600" b="0" i="0" smtClean="0">
                            <a:solidFill>
                              <a:srgbClr val="0E0DD2"/>
                            </a:solidFill>
                            <a:latin typeface="Cambria Math" panose="02040503050406030204" pitchFamily="18" charset="0"/>
                          </a:rPr>
                          <m:t> 8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600" b="1" dirty="0">
                  <a:solidFill>
                    <a:srgbClr val="0E0DD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96471" y="3644411"/>
                <a:ext cx="2540037" cy="914400"/>
              </a:xfrm>
              <a:prstGeom prst="rect">
                <a:avLst/>
              </a:prstGeom>
              <a:blipFill>
                <a:blip r:embed="rId11"/>
                <a:stretch>
                  <a:fillRect b="-8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itle 1"/>
          <p:cNvSpPr txBox="1">
            <a:spLocks/>
          </p:cNvSpPr>
          <p:nvPr/>
        </p:nvSpPr>
        <p:spPr bwMode="auto">
          <a:xfrm>
            <a:off x="6928841" y="4768306"/>
            <a:ext cx="2494542" cy="671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3200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 &lt; 5 &lt; 6</a:t>
            </a:r>
            <a:endParaRPr lang="en-US" sz="3200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itle 1"/>
              <p:cNvSpPr txBox="1">
                <a:spLocks/>
              </p:cNvSpPr>
              <p:nvPr/>
            </p:nvSpPr>
            <p:spPr bwMode="auto">
              <a:xfrm>
                <a:off x="7021275" y="5782055"/>
                <a:ext cx="3691551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:r>
                  <a:rPr lang="en-US" sz="3200" dirty="0" err="1" smtClean="0">
                    <a:solidFill>
                      <a:srgbClr val="FF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3200" dirty="0" smtClean="0">
                    <a:solidFill>
                      <a:srgbClr val="FF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32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32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021275" y="5782055"/>
                <a:ext cx="3691551" cy="914400"/>
              </a:xfrm>
              <a:prstGeom prst="rect">
                <a:avLst/>
              </a:prstGeom>
              <a:blipFill>
                <a:blip r:embed="rId12"/>
                <a:stretch>
                  <a:fillRect l="-4298" b="-3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itle 1"/>
              <p:cNvSpPr txBox="1">
                <a:spLocks/>
              </p:cNvSpPr>
              <p:nvPr/>
            </p:nvSpPr>
            <p:spPr bwMode="auto">
              <a:xfrm>
                <a:off x="9107634" y="4558811"/>
                <a:ext cx="4159897" cy="11906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:r>
                  <a:rPr lang="en-US" sz="3600" dirty="0" smtClean="0">
                    <a:solidFill>
                      <a:srgbClr val="FF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rgbClr val="FF33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rgbClr val="FF33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&lt;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rgbClr val="FF33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sz="3600" b="0" i="1" smtClean="0">
                        <a:solidFill>
                          <a:srgbClr val="FF3300"/>
                        </a:solidFill>
                        <a:latin typeface="Cambria Math" panose="02040503050406030204" pitchFamily="18" charset="0"/>
                      </a:rPr>
                      <m:t> &lt;</m:t>
                    </m:r>
                    <m:r>
                      <a:rPr lang="en-US" sz="3600" i="1">
                        <a:solidFill>
                          <a:srgbClr val="FF33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600" i="1">
                            <a:solidFill>
                              <a:srgbClr val="FF33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US" sz="36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US" sz="3600" b="1" dirty="0">
                  <a:solidFill>
                    <a:srgbClr val="FF33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107634" y="4558811"/>
                <a:ext cx="4159897" cy="1190680"/>
              </a:xfrm>
              <a:prstGeom prst="rect">
                <a:avLst/>
              </a:prstGeom>
              <a:blipFill>
                <a:blip r:embed="rId13"/>
                <a:stretch>
                  <a:fillRect l="-439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7591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13" grpId="0"/>
      <p:bldP spid="14" grpId="0"/>
      <p:bldP spid="15" grpId="0"/>
      <p:bldP spid="17" grpId="0"/>
      <p:bldP spid="18" grpId="0"/>
      <p:bldP spid="22" grpId="0"/>
      <p:bldP spid="23" grpId="0"/>
      <p:bldP spid="24" grpId="0"/>
      <p:bldP spid="26" grpId="0"/>
      <p:bldP spid="27" grpId="0"/>
      <p:bldP spid="30" grpId="0"/>
      <p:bldP spid="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066800" y="1694040"/>
            <a:ext cx="1070036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571500" indent="-5715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Nêu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so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sánh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2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phân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cùng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MS 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k</a:t>
            </a:r>
            <a:r>
              <a:rPr lang="en-US" alt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</a:rPr>
              <a:t>hác</a:t>
            </a:r>
            <a:r>
              <a:rPr lang="en-US" alt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MS: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981200" y="2554288"/>
            <a:ext cx="79438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E0DD2"/>
                </a:solidFill>
                <a:latin typeface="Times New Roman" panose="02020603050405020304" pitchFamily="18" charset="0"/>
              </a:rPr>
              <a:t>Bài sau: Ôn tập so sánh hai phân số (tt)</a:t>
            </a:r>
          </a:p>
        </p:txBody>
      </p:sp>
      <p:sp>
        <p:nvSpPr>
          <p:cNvPr id="10246" name="WordArt 6"/>
          <p:cNvSpPr>
            <a:spLocks noChangeArrowheads="1" noChangeShapeType="1" noTextEdit="1"/>
          </p:cNvSpPr>
          <p:nvPr/>
        </p:nvSpPr>
        <p:spPr bwMode="auto">
          <a:xfrm>
            <a:off x="3048000" y="3429000"/>
            <a:ext cx="5486400" cy="9906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99"/>
              </a:extrusionClr>
              <a:contourClr>
                <a:srgbClr val="CC3300"/>
              </a:contourClr>
            </a:sp3d>
          </a:bodyPr>
          <a:lstStyle/>
          <a:p>
            <a:pPr algn="ctr"/>
            <a:r>
              <a:rPr lang="en-US" sz="3600" b="1" kern="10" dirty="0" err="1">
                <a:ln w="9525">
                  <a:round/>
                  <a:headEnd/>
                  <a:tailEnd/>
                </a:ln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600" b="1" kern="10" dirty="0">
                <a:ln w="9525">
                  <a:round/>
                  <a:headEnd/>
                  <a:tailEnd/>
                </a:ln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round/>
                  <a:headEnd/>
                  <a:tailEnd/>
                </a:ln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kern="10" dirty="0">
                <a:ln w="9525">
                  <a:round/>
                  <a:headEnd/>
                  <a:tailEnd/>
                </a:ln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round/>
                  <a:headEnd/>
                  <a:tailEnd/>
                </a:ln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3600" b="1" kern="10" dirty="0">
                <a:ln w="9525">
                  <a:round/>
                  <a:headEnd/>
                  <a:tailEnd/>
                </a:ln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kern="10" dirty="0" err="1">
                <a:ln w="9525">
                  <a:round/>
                  <a:headEnd/>
                  <a:tailEnd/>
                </a:ln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endParaRPr lang="en-US" sz="3600" b="1" kern="10" dirty="0">
              <a:ln w="9525">
                <a:round/>
                <a:headEnd/>
                <a:tailEnd/>
              </a:ln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7" name="Picture 7" descr="21003475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200" y="3416696"/>
            <a:ext cx="10953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36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vi-VN" altLang="en-US">
              <a:latin typeface="VNI-Times" pitchFamily="2" charset="0"/>
            </a:endParaRPr>
          </a:p>
        </p:txBody>
      </p:sp>
      <p:sp>
        <p:nvSpPr>
          <p:cNvPr id="10248" name="Text Box 6"/>
          <p:cNvSpPr txBox="1">
            <a:spLocks noChangeArrowheads="1"/>
          </p:cNvSpPr>
          <p:nvPr/>
        </p:nvSpPr>
        <p:spPr bwMode="auto">
          <a:xfrm>
            <a:off x="1524000" y="457201"/>
            <a:ext cx="914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>
                <a:solidFill>
                  <a:srgbClr val="0E0DD2"/>
                </a:solidFill>
                <a:latin typeface="Times New Roman" panose="02020603050405020304" pitchFamily="18" charset="0"/>
              </a:rPr>
              <a:t> Toán</a:t>
            </a:r>
          </a:p>
        </p:txBody>
      </p:sp>
      <p:sp>
        <p:nvSpPr>
          <p:cNvPr id="10249" name="Text Box 54"/>
          <p:cNvSpPr txBox="1">
            <a:spLocks noChangeArrowheads="1"/>
          </p:cNvSpPr>
          <p:nvPr/>
        </p:nvSpPr>
        <p:spPr bwMode="auto">
          <a:xfrm>
            <a:off x="1524000" y="914400"/>
            <a:ext cx="9144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tập: So sánh hai phân số.</a:t>
            </a:r>
          </a:p>
        </p:txBody>
      </p:sp>
      <p:sp>
        <p:nvSpPr>
          <p:cNvPr id="11" name="WordArt 6"/>
          <p:cNvSpPr>
            <a:spLocks noChangeArrowheads="1" noChangeShapeType="1" noTextEdit="1"/>
          </p:cNvSpPr>
          <p:nvPr/>
        </p:nvSpPr>
        <p:spPr bwMode="auto">
          <a:xfrm>
            <a:off x="2845594" y="4800600"/>
            <a:ext cx="5993606" cy="9906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99"/>
              </a:extrusionClr>
              <a:contourClr>
                <a:srgbClr val="CC3300"/>
              </a:contourClr>
            </a:sp3d>
          </a:bodyPr>
          <a:lstStyle/>
          <a:p>
            <a:pPr algn="ctr"/>
            <a:r>
              <a:rPr lang="en-US" sz="3600" b="1" kern="10" dirty="0" smtClean="0">
                <a:ln w="9525">
                  <a:round/>
                  <a:headEnd/>
                  <a:tailEnd/>
                </a:ln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 CHÀO VÀ HẸN GẶP LẠI !</a:t>
            </a:r>
            <a:endParaRPr lang="en-US" sz="3600" b="1" kern="10" dirty="0">
              <a:ln w="9525">
                <a:round/>
                <a:headEnd/>
                <a:tailEnd/>
              </a:ln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/>
      <p:bldP spid="102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68656" y="889663"/>
            <a:ext cx="113185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chẳng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371600" y="2188526"/>
                <a:ext cx="609600" cy="1088073"/>
              </a:xfrm>
              <a:prstGeom prst="rect">
                <a:avLst/>
              </a:prstGeom>
              <a:solidFill>
                <a:srgbClr val="FF99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188526"/>
                <a:ext cx="609600" cy="108807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3496101" y="2188527"/>
                <a:ext cx="609600" cy="1088072"/>
              </a:xfrm>
              <a:prstGeom prst="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9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6101" y="2188527"/>
                <a:ext cx="609600" cy="108807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7391400" y="2188527"/>
                <a:ext cx="609600" cy="1088072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18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54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0" y="2188527"/>
                <a:ext cx="609600" cy="10880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5486400" y="2188527"/>
                <a:ext cx="609600" cy="1088072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42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188527"/>
                <a:ext cx="609600" cy="108807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val 8"/>
              <p:cNvSpPr/>
              <p:nvPr/>
            </p:nvSpPr>
            <p:spPr>
              <a:xfrm>
                <a:off x="3438951" y="3781799"/>
                <a:ext cx="723900" cy="129540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Oval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8951" y="3781799"/>
                <a:ext cx="723900" cy="1295400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val 9"/>
              <p:cNvSpPr/>
              <p:nvPr/>
            </p:nvSpPr>
            <p:spPr>
              <a:xfrm>
                <a:off x="7696200" y="3836726"/>
                <a:ext cx="723900" cy="129540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Oval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6200" y="3836726"/>
                <a:ext cx="723900" cy="1295400"/>
              </a:xfrm>
              <a:prstGeom prst="ellipse">
                <a:avLst/>
              </a:prstGeom>
              <a:blipFill>
                <a:blip r:embed="rId7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val 10"/>
              <p:cNvSpPr/>
              <p:nvPr/>
            </p:nvSpPr>
            <p:spPr>
              <a:xfrm>
                <a:off x="5791200" y="3836726"/>
                <a:ext cx="723900" cy="129540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Oval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3836726"/>
                <a:ext cx="723900" cy="1295400"/>
              </a:xfrm>
              <a:prstGeom prst="ellipse">
                <a:avLst/>
              </a:prstGeom>
              <a:blipFill>
                <a:blip r:embed="rId8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val 11"/>
              <p:cNvSpPr/>
              <p:nvPr/>
            </p:nvSpPr>
            <p:spPr>
              <a:xfrm>
                <a:off x="1257300" y="3836726"/>
                <a:ext cx="723900" cy="1295400"/>
              </a:xfrm>
              <a:prstGeom prst="ellipse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 w="31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27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3</m:t>
                          </m:r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Oval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7300" y="3836726"/>
                <a:ext cx="723900" cy="1295400"/>
              </a:xfrm>
              <a:prstGeom prst="ellipse">
                <a:avLst/>
              </a:prstGeom>
              <a:blipFill>
                <a:blip r:embed="rId9"/>
                <a:stretch>
                  <a:fillRect/>
                </a:stretch>
              </a:blipFill>
              <a:ln w="31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le 1"/>
          <p:cNvSpPr txBox="1">
            <a:spLocks/>
          </p:cNvSpPr>
          <p:nvPr/>
        </p:nvSpPr>
        <p:spPr>
          <a:xfrm>
            <a:off x="533400" y="5436926"/>
            <a:ext cx="10515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HS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thẻ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cặp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ghép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WordArt 6" descr="p2_002"/>
          <p:cNvSpPr>
            <a:spLocks noChangeArrowheads="1" noChangeShapeType="1" noTextEdit="1"/>
          </p:cNvSpPr>
          <p:nvPr/>
        </p:nvSpPr>
        <p:spPr bwMode="auto">
          <a:xfrm>
            <a:off x="2247900" y="0"/>
            <a:ext cx="7086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 dirty="0" smtClean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blipFill dpi="0" rotWithShape="0">
                  <a:blip r:embed="rId10"/>
                  <a:srcRect/>
                  <a:stretch>
                    <a:fillRect/>
                  </a:stretch>
                </a:blipFill>
                <a:effectLst>
                  <a:outerShdw sy="50000" kx="-2453608" rotWithShape="0">
                    <a:srgbClr val="868686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 CHƠI: TÌM BẠN</a:t>
            </a:r>
            <a:endParaRPr lang="en-US" sz="4000" b="1" kern="10" dirty="0">
              <a:ln w="12700">
                <a:solidFill>
                  <a:srgbClr val="000000"/>
                </a:solidFill>
                <a:round/>
                <a:headEnd/>
                <a:tailEnd/>
              </a:ln>
              <a:blipFill dpi="0" rotWithShape="0">
                <a:blip r:embed="rId10"/>
                <a:srcRect/>
                <a:stretch>
                  <a:fillRect/>
                </a:stretch>
              </a:blipFill>
              <a:effectLst>
                <a:outerShdw sy="50000" kx="-2453608" rotWithShape="0">
                  <a:srgbClr val="868686">
                    <a:alpha val="5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589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3.7037E-7 L 0.21771 -0.00556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85" y="-278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0.00556 L -0.45 0.24421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00" y="12477"/>
                                    </p:animMotion>
                                  </p:childTnLst>
                                </p:cTn>
                              </p:par>
                              <p:par>
                                <p:cTn id="7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00463 L -0.20833 0.24329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17" y="11921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0.00093 L 0.575 -0.24791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750" y="-12454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81481E-6 L -0.35 -0.25533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00" y="-12778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4.81481E-6 L -0.55 -0.00463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500" y="-231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81481E-6 L 0.34271 0.00185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135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WordArt 3"/>
          <p:cNvSpPr>
            <a:spLocks noChangeArrowheads="1" noChangeShapeType="1" noTextEdit="1"/>
          </p:cNvSpPr>
          <p:nvPr/>
        </p:nvSpPr>
        <p:spPr bwMode="auto">
          <a:xfrm>
            <a:off x="3124200" y="2133600"/>
            <a:ext cx="8162925" cy="2590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E0DD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ÔN TẬP</a:t>
            </a:r>
          </a:p>
          <a:p>
            <a:pPr algn="ctr"/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E0DD2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SO SÁNH HAI PHÂN SỐ.</a:t>
            </a:r>
          </a:p>
        </p:txBody>
      </p:sp>
      <p:sp>
        <p:nvSpPr>
          <p:cNvPr id="11" name="WordArt 20"/>
          <p:cNvSpPr>
            <a:spLocks noChangeArrowheads="1" noChangeShapeType="1" noTextEdit="1"/>
          </p:cNvSpPr>
          <p:nvPr/>
        </p:nvSpPr>
        <p:spPr bwMode="auto">
          <a:xfrm>
            <a:off x="5105400" y="914400"/>
            <a:ext cx="32004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0" dirty="0" err="1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Toán</a:t>
            </a:r>
            <a:endParaRPr lang="en-US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09600" y="2032379"/>
            <a:ext cx="10591800" cy="2615822"/>
          </a:xfrm>
          <a:prstGeom prst="roundRect">
            <a:avLst/>
          </a:prstGeom>
          <a:solidFill>
            <a:srgbClr val="FFFF99"/>
          </a:solidFill>
          <a:ln w="57150" cmpd="thickThin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; so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; so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505200" y="609600"/>
            <a:ext cx="2209800" cy="762000"/>
          </a:xfrm>
          <a:prstGeom prst="roundRect">
            <a:avLst/>
          </a:prstGeom>
          <a:solidFill>
            <a:srgbClr val="CCFF3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endParaRPr lang="en-US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0752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990600" y="-23119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VD: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(&gt;, &lt;, =)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88978302"/>
                  </p:ext>
                </p:extLst>
              </p:nvPr>
            </p:nvGraphicFramePr>
            <p:xfrm>
              <a:off x="2299855" y="697868"/>
              <a:ext cx="7086600" cy="119841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7086600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</a:tblGrid>
                  <a:tr h="1198418">
                    <a:tc>
                      <a:txBody>
                        <a:bodyPr/>
                        <a:lstStyle/>
                        <a:p>
                          <a:r>
                            <a:rPr lang="en-US" sz="3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8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36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….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8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; </a:t>
                          </a:r>
                          <a14:m>
                            <m:oMath xmlns:m="http://schemas.openxmlformats.org/officeDocument/2006/math">
                              <m:r>
                                <a:rPr lang="en-US" sz="36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   </m:t>
                              </m:r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36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….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8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;     </a:t>
                          </a:r>
                          <a:r>
                            <a:rPr lang="en-US" sz="28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13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36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….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13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36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endParaRPr lang="en-US" sz="3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488978302"/>
                  </p:ext>
                </p:extLst>
              </p:nvPr>
            </p:nvGraphicFramePr>
            <p:xfrm>
              <a:off x="2299855" y="697868"/>
              <a:ext cx="7086600" cy="119841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70866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1198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Rectangle 5"/>
          <p:cNvSpPr/>
          <p:nvPr/>
        </p:nvSpPr>
        <p:spPr>
          <a:xfrm>
            <a:off x="3276592" y="1080653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</a:p>
        </p:txBody>
      </p:sp>
      <p:sp>
        <p:nvSpPr>
          <p:cNvPr id="7" name="Rectangle 6"/>
          <p:cNvSpPr/>
          <p:nvPr/>
        </p:nvSpPr>
        <p:spPr>
          <a:xfrm>
            <a:off x="8243460" y="1104438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8" name="Rectangle 7"/>
          <p:cNvSpPr/>
          <p:nvPr/>
        </p:nvSpPr>
        <p:spPr>
          <a:xfrm>
            <a:off x="5732315" y="1082430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777040" y="2971800"/>
            <a:ext cx="9910549" cy="3124200"/>
          </a:xfrm>
          <a:prstGeom prst="roundRect">
            <a:avLst/>
          </a:prstGeom>
          <a:solidFill>
            <a:srgbClr val="99FF99"/>
          </a:solidFill>
          <a:ln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…………………..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 bwMode="auto">
          <a:xfrm>
            <a:off x="777040" y="2031318"/>
            <a:ext cx="8214560" cy="794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850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32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ô 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sz="32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chỉnh</a:t>
            </a:r>
            <a:r>
              <a:rPr lang="en-US" sz="32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2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 bwMode="auto">
          <a:xfrm>
            <a:off x="5960915" y="3807347"/>
            <a:ext cx="1600200" cy="794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3200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en-US" sz="32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endParaRPr lang="en-US" sz="32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 bwMode="auto">
          <a:xfrm>
            <a:off x="6096000" y="4481945"/>
            <a:ext cx="1600200" cy="794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3200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ớn</a:t>
            </a:r>
            <a:r>
              <a:rPr lang="en-US" sz="32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endParaRPr lang="en-US" sz="32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7238999" y="5039910"/>
            <a:ext cx="2147455" cy="794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3200" b="1" dirty="0" err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ằng</a:t>
            </a:r>
            <a:r>
              <a:rPr lang="en-US" sz="3200" b="1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endParaRPr lang="en-US" sz="32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66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18" grpId="0" animBg="1"/>
      <p:bldP spid="19" grpId="0"/>
      <p:bldP spid="20" grpId="0"/>
      <p:bldP spid="21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070951" y="-11689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VD: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Điền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(&gt;, &lt;, =)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92003116"/>
                  </p:ext>
                </p:extLst>
              </p:nvPr>
            </p:nvGraphicFramePr>
            <p:xfrm>
              <a:off x="2362200" y="911802"/>
              <a:ext cx="7086600" cy="119841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7086600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</a:tblGrid>
                  <a:tr h="1198418">
                    <a:tc>
                      <a:txBody>
                        <a:bodyPr/>
                        <a:lstStyle/>
                        <a:p>
                          <a:r>
                            <a:rPr lang="en-US" sz="3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a)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8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36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….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7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8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; </a:t>
                          </a:r>
                          <a14:m>
                            <m:oMath xmlns:m="http://schemas.openxmlformats.org/officeDocument/2006/math">
                              <m:r>
                                <a:rPr lang="en-US" sz="36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   </m:t>
                              </m:r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36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….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28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;       </a:t>
                          </a:r>
                          <a:r>
                            <a:rPr lang="en-US" sz="2800" baseline="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13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36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….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13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36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endParaRPr lang="en-US" sz="3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92003116"/>
                  </p:ext>
                </p:extLst>
              </p:nvPr>
            </p:nvGraphicFramePr>
            <p:xfrm>
              <a:off x="2362200" y="911802"/>
              <a:ext cx="7086600" cy="119841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70866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119841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6" name="Rectangle 5"/>
          <p:cNvSpPr/>
          <p:nvPr/>
        </p:nvSpPr>
        <p:spPr>
          <a:xfrm>
            <a:off x="3338937" y="1294587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8200" y="1318372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94660" y="1296364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 bwMode="auto">
          <a:xfrm>
            <a:off x="1295400" y="2493005"/>
            <a:ext cx="238298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&lt; 5  </a:t>
            </a:r>
            <a:endParaRPr lang="en-US" sz="36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itle 1"/>
              <p:cNvSpPr txBox="1">
                <a:spLocks/>
              </p:cNvSpPr>
              <p:nvPr/>
            </p:nvSpPr>
            <p:spPr bwMode="auto">
              <a:xfrm>
                <a:off x="1210193" y="3332990"/>
                <a:ext cx="2128744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:r>
                  <a:rPr lang="en-US" sz="3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7</m:t>
                        </m:r>
                      </m:den>
                    </m:f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&lt;</m:t>
                    </m:r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endParaRPr lang="en-US" sz="3600" b="1" dirty="0">
                  <a:solidFill>
                    <a:srgbClr val="FF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10193" y="3332990"/>
                <a:ext cx="2128744" cy="914400"/>
              </a:xfrm>
              <a:prstGeom prst="rect">
                <a:avLst/>
              </a:prstGeom>
              <a:blipFill>
                <a:blip r:embed="rId3"/>
                <a:stretch>
                  <a:fillRect l="-8883" b="-9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itle 1"/>
          <p:cNvSpPr txBox="1">
            <a:spLocks/>
          </p:cNvSpPr>
          <p:nvPr/>
        </p:nvSpPr>
        <p:spPr bwMode="auto">
          <a:xfrm>
            <a:off x="4551213" y="2485106"/>
            <a:ext cx="238298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 &gt; 1</a:t>
            </a:r>
            <a:endParaRPr lang="en-US" sz="36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itle 1"/>
              <p:cNvSpPr txBox="1">
                <a:spLocks/>
              </p:cNvSpPr>
              <p:nvPr/>
            </p:nvSpPr>
            <p:spPr bwMode="auto">
              <a:xfrm>
                <a:off x="4551213" y="3407405"/>
                <a:ext cx="2128744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:r>
                  <a:rPr lang="en-US" sz="3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&gt;</m:t>
                    </m:r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en-US" sz="3600" b="1" dirty="0">
                  <a:solidFill>
                    <a:srgbClr val="FF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51213" y="3407405"/>
                <a:ext cx="2128744" cy="914400"/>
              </a:xfrm>
              <a:prstGeom prst="rect">
                <a:avLst/>
              </a:prstGeom>
              <a:blipFill>
                <a:blip r:embed="rId4"/>
                <a:stretch>
                  <a:fillRect l="-8883" b="-9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itle 1"/>
          <p:cNvSpPr txBox="1">
            <a:spLocks/>
          </p:cNvSpPr>
          <p:nvPr/>
        </p:nvSpPr>
        <p:spPr bwMode="auto">
          <a:xfrm>
            <a:off x="8077201" y="2437285"/>
            <a:ext cx="238298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 = 5</a:t>
            </a:r>
            <a:endParaRPr lang="en-US" sz="36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itle 1"/>
              <p:cNvSpPr txBox="1">
                <a:spLocks/>
              </p:cNvSpPr>
              <p:nvPr/>
            </p:nvSpPr>
            <p:spPr bwMode="auto">
              <a:xfrm>
                <a:off x="8077200" y="3359584"/>
                <a:ext cx="3731367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13</m:t>
                        </m:r>
                      </m:den>
                    </m:f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13</m:t>
                        </m:r>
                      </m:den>
                    </m:f>
                  </m:oMath>
                </a14:m>
                <a:endParaRPr lang="en-US" sz="3600" b="1" dirty="0">
                  <a:solidFill>
                    <a:srgbClr val="FF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077200" y="3359584"/>
                <a:ext cx="3731367" cy="914400"/>
              </a:xfrm>
              <a:prstGeom prst="rect">
                <a:avLst/>
              </a:prstGeom>
              <a:blipFill>
                <a:blip r:embed="rId5"/>
                <a:stretch>
                  <a:fillRect l="-4902" b="-9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3444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7" grpId="0" animBg="1"/>
      <p:bldP spid="8" grpId="0" animBg="1"/>
      <p:bldP spid="13" grpId="0"/>
      <p:bldP spid="15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990600" y="-23119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00074087"/>
                  </p:ext>
                </p:extLst>
              </p:nvPr>
            </p:nvGraphicFramePr>
            <p:xfrm>
              <a:off x="1981200" y="1271622"/>
              <a:ext cx="4724400" cy="878586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4724400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3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36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….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; </a:t>
                          </a:r>
                          <a14:m>
                            <m:oMath xmlns:m="http://schemas.openxmlformats.org/officeDocument/2006/math">
                              <m:r>
                                <a:rPr lang="en-US" sz="36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  </m:t>
                              </m:r>
                              <m:r>
                                <a:rPr lang="en-US" sz="36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  <m:r>
                                <a:rPr lang="en-US" sz="36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36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….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</m:oMath>
                          </a14:m>
                          <a:endParaRPr lang="en-US" sz="3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00074087"/>
                  </p:ext>
                </p:extLst>
              </p:nvPr>
            </p:nvGraphicFramePr>
            <p:xfrm>
              <a:off x="1981200" y="1271622"/>
              <a:ext cx="4724400" cy="878586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47244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87858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b="-1172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itle 1"/>
              <p:cNvSpPr txBox="1">
                <a:spLocks/>
              </p:cNvSpPr>
              <p:nvPr/>
            </p:nvSpPr>
            <p:spPr bwMode="auto">
              <a:xfrm>
                <a:off x="1236516" y="2895600"/>
                <a:ext cx="1717964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US" sz="3600" b="1" dirty="0">
                  <a:solidFill>
                    <a:srgbClr val="FF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36516" y="2895600"/>
                <a:ext cx="1717964" cy="914400"/>
              </a:xfrm>
              <a:prstGeom prst="rect">
                <a:avLst/>
              </a:prstGeom>
              <a:blipFill>
                <a:blip r:embed="rId3"/>
                <a:stretch>
                  <a:fillRect b="-9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itle 1"/>
          <p:cNvSpPr txBox="1">
            <a:spLocks/>
          </p:cNvSpPr>
          <p:nvPr/>
        </p:nvSpPr>
        <p:spPr bwMode="auto">
          <a:xfrm>
            <a:off x="3657600" y="2615933"/>
            <a:ext cx="255963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3200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6: 3 = 2</a:t>
            </a:r>
            <a:endParaRPr lang="en-US" sz="3200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315791" y="3449279"/>
            <a:ext cx="4828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endParaRPr lang="en-US" sz="2000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3823854" y="3373582"/>
            <a:ext cx="615834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32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3200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2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( </a:t>
            </a:r>
            <a:r>
              <a:rPr lang="en-US" sz="3200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2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32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duới</a:t>
            </a:r>
            <a:r>
              <a:rPr lang="en-US" sz="32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32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3)</a:t>
            </a:r>
            <a:endParaRPr lang="en-US" sz="3200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itle 1"/>
              <p:cNvSpPr txBox="1">
                <a:spLocks/>
              </p:cNvSpPr>
              <p:nvPr/>
            </p:nvSpPr>
            <p:spPr bwMode="auto">
              <a:xfrm>
                <a:off x="4016436" y="4272150"/>
                <a:ext cx="6477000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:r>
                  <a:rPr lang="en-US" sz="3200" dirty="0" err="1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Bây</a:t>
                </a:r>
                <a:r>
                  <a:rPr lang="en-US" sz="32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giờ</a:t>
                </a:r>
                <a:r>
                  <a:rPr lang="en-US" sz="32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ta </a:t>
                </a:r>
                <a:r>
                  <a:rPr lang="en-US" sz="3200" dirty="0" err="1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lấy</a:t>
                </a:r>
                <a:r>
                  <a:rPr lang="en-US" sz="32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sz="32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(TS) </a:t>
                </a:r>
                <a:r>
                  <a:rPr lang="en-US" sz="3200" dirty="0" err="1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</a:t>
                </a:r>
                <a:r>
                  <a:rPr lang="en-US" sz="32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mẫu</a:t>
                </a:r>
                <a:r>
                  <a:rPr lang="en-US" sz="32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(MS) </a:t>
                </a:r>
                <a:r>
                  <a:rPr lang="en-US" sz="3200" dirty="0" err="1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32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32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2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(PS)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32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200" dirty="0" smtClean="0">
                    <a:solidFill>
                      <a:srgbClr val="FF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nhân</a:t>
                </a:r>
                <a:r>
                  <a:rPr lang="en-US" sz="32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err="1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với</a:t>
                </a:r>
                <a:r>
                  <a:rPr lang="en-US" sz="32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 smtClean="0">
                    <a:solidFill>
                      <a:srgbClr val="FF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endParaRPr lang="en-US" sz="3200" dirty="0">
                  <a:solidFill>
                    <a:srgbClr val="FF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16436" y="4272150"/>
                <a:ext cx="6477000" cy="914400"/>
              </a:xfrm>
              <a:prstGeom prst="rect">
                <a:avLst/>
              </a:prstGeom>
              <a:blipFill>
                <a:blip r:embed="rId4"/>
                <a:stretch>
                  <a:fillRect l="-2448" t="-28667" r="-377" b="-29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itle 1"/>
              <p:cNvSpPr txBox="1">
                <a:spLocks/>
              </p:cNvSpPr>
              <p:nvPr/>
            </p:nvSpPr>
            <p:spPr bwMode="auto">
              <a:xfrm>
                <a:off x="2329646" y="5698314"/>
                <a:ext cx="2382982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rgbClr val="FF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3600" b="1" dirty="0" smtClean="0">
                    <a:solidFill>
                      <a:srgbClr val="FF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i="1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600" b="1" dirty="0">
                  <a:solidFill>
                    <a:srgbClr val="FF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29646" y="5698314"/>
                <a:ext cx="2382982" cy="914400"/>
              </a:xfrm>
              <a:prstGeom prst="rect">
                <a:avLst/>
              </a:prstGeom>
              <a:blipFill>
                <a:blip r:embed="rId5"/>
                <a:stretch>
                  <a:fillRect b="-80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itle 1"/>
              <p:cNvSpPr txBox="1">
                <a:spLocks/>
              </p:cNvSpPr>
              <p:nvPr/>
            </p:nvSpPr>
            <p:spPr bwMode="auto">
              <a:xfrm>
                <a:off x="4996644" y="5698314"/>
                <a:ext cx="4516584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:r>
                  <a:rPr lang="en-US" sz="36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Giữ </a:t>
                </a:r>
                <a:r>
                  <a:rPr lang="en-US" sz="3600" dirty="0" err="1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36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36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600" dirty="0" smtClean="0">
                    <a:solidFill>
                      <a:srgbClr val="0E0DD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endParaRPr lang="en-US" sz="3600" dirty="0">
                  <a:solidFill>
                    <a:srgbClr val="0E0DD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96644" y="5698314"/>
                <a:ext cx="4516584" cy="914400"/>
              </a:xfrm>
              <a:prstGeom prst="rect">
                <a:avLst/>
              </a:prstGeom>
              <a:blipFill>
                <a:blip r:embed="rId6"/>
                <a:stretch>
                  <a:fillRect l="-4184" b="-9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itle 1"/>
          <p:cNvSpPr txBox="1">
            <a:spLocks/>
          </p:cNvSpPr>
          <p:nvPr/>
        </p:nvSpPr>
        <p:spPr bwMode="auto">
          <a:xfrm>
            <a:off x="7772400" y="2054724"/>
            <a:ext cx="3429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3200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32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2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2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endParaRPr lang="en-US" sz="3200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4889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5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3" grpId="0"/>
      <p:bldP spid="13" grpId="1"/>
      <p:bldP spid="2" grpId="0"/>
      <p:bldP spid="14" grpId="0"/>
      <p:bldP spid="14" grpId="1"/>
      <p:bldP spid="15" grpId="0"/>
      <p:bldP spid="15" grpId="1"/>
      <p:bldP spid="18" grpId="0"/>
      <p:bldP spid="18" grpId="1"/>
      <p:bldP spid="19" grpId="0"/>
      <p:bldP spid="19" grpId="1"/>
      <p:bldP spid="20" grpId="0"/>
      <p:bldP spid="20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990600" y="-23119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981200" y="1271622"/>
              <a:ext cx="4724400" cy="878586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4724400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3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36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….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; </a:t>
                          </a:r>
                          <a14:m>
                            <m:oMath xmlns:m="http://schemas.openxmlformats.org/officeDocument/2006/math">
                              <m:r>
                                <a:rPr lang="en-US" sz="36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  </m:t>
                              </m:r>
                              <m:r>
                                <a:rPr lang="en-US" sz="36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  <m:r>
                                <a:rPr lang="en-US" sz="36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36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….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13</m:t>
                                  </m:r>
                                </m:den>
                              </m:f>
                            </m:oMath>
                          </a14:m>
                          <a:endParaRPr lang="en-US" sz="3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1981200" y="1271622"/>
              <a:ext cx="4724400" cy="878586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47244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87858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b="-1172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Rectangle 10"/>
          <p:cNvSpPr/>
          <p:nvPr/>
        </p:nvSpPr>
        <p:spPr>
          <a:xfrm>
            <a:off x="3048000" y="1676400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itle 1"/>
              <p:cNvSpPr txBox="1">
                <a:spLocks/>
              </p:cNvSpPr>
              <p:nvPr/>
            </p:nvSpPr>
            <p:spPr bwMode="auto">
              <a:xfrm>
                <a:off x="1236516" y="2895600"/>
                <a:ext cx="1717964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US" sz="3600" b="1" dirty="0">
                  <a:solidFill>
                    <a:srgbClr val="FF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36516" y="2895600"/>
                <a:ext cx="1717964" cy="914400"/>
              </a:xfrm>
              <a:prstGeom prst="rect">
                <a:avLst/>
              </a:prstGeom>
              <a:blipFill>
                <a:blip r:embed="rId3"/>
                <a:stretch>
                  <a:fillRect b="-9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2315791" y="3449279"/>
            <a:ext cx="4828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endParaRPr lang="en-US" sz="2000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itle 1"/>
              <p:cNvSpPr txBox="1">
                <a:spLocks/>
              </p:cNvSpPr>
              <p:nvPr/>
            </p:nvSpPr>
            <p:spPr bwMode="auto">
              <a:xfrm>
                <a:off x="2329646" y="5698314"/>
                <a:ext cx="2382982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rgbClr val="FF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3600" b="1" dirty="0" smtClean="0">
                    <a:solidFill>
                      <a:srgbClr val="FF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 2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 2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i="1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600" b="1" dirty="0">
                  <a:solidFill>
                    <a:srgbClr val="FF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329646" y="5698314"/>
                <a:ext cx="2382982" cy="914400"/>
              </a:xfrm>
              <a:prstGeom prst="rect">
                <a:avLst/>
              </a:prstGeom>
              <a:blipFill>
                <a:blip r:embed="rId4"/>
                <a:stretch>
                  <a:fillRect b="-80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1104208" y="2895600"/>
            <a:ext cx="671945" cy="10465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996045" y="4106296"/>
            <a:ext cx="671945" cy="10753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Brace 20">
            <a:extLst>
              <a:ext uri="{FF2B5EF4-FFF2-40B4-BE49-F238E27FC236}">
                <a16:creationId xmlns:a16="http://schemas.microsoft.com/office/drawing/2014/main" xmlns="" id="{5E084E77-9D8F-4E86-8A8E-30BD5738E631}"/>
              </a:ext>
            </a:extLst>
          </p:cNvPr>
          <p:cNvSpPr/>
          <p:nvPr/>
        </p:nvSpPr>
        <p:spPr>
          <a:xfrm>
            <a:off x="4712628" y="2738585"/>
            <a:ext cx="457200" cy="244301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5285509" y="2895600"/>
            <a:ext cx="238298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&gt; 4  </a:t>
            </a:r>
            <a:endParaRPr lang="en-US" sz="36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itle 1"/>
              <p:cNvSpPr txBox="1">
                <a:spLocks/>
              </p:cNvSpPr>
              <p:nvPr/>
            </p:nvSpPr>
            <p:spPr bwMode="auto">
              <a:xfrm>
                <a:off x="7160041" y="2868392"/>
                <a:ext cx="2128744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:r>
                  <a:rPr lang="en-US" sz="3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i="1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3600" b="1" dirty="0">
                  <a:solidFill>
                    <a:srgbClr val="FF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60041" y="2868392"/>
                <a:ext cx="2128744" cy="914400"/>
              </a:xfrm>
              <a:prstGeom prst="rect">
                <a:avLst/>
              </a:prstGeom>
              <a:blipFill>
                <a:blip r:embed="rId5"/>
                <a:stretch>
                  <a:fillRect l="-8883" b="-8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 bwMode="auto">
              <a:xfrm>
                <a:off x="5715000" y="3914412"/>
                <a:ext cx="3241261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US" sz="3600" i="1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3600" b="1" dirty="0">
                  <a:solidFill>
                    <a:srgbClr val="FF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15000" y="3914412"/>
                <a:ext cx="3241261" cy="914400"/>
              </a:xfrm>
              <a:prstGeom prst="rect">
                <a:avLst/>
              </a:prstGeom>
              <a:blipFill>
                <a:blip r:embed="rId6"/>
                <a:stretch>
                  <a:fillRect l="-5838" b="-9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509155" y="2726095"/>
            <a:ext cx="9753600" cy="268760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768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3.7037E-6 L -0.09778 -0.23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96" y="-1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" grpId="0"/>
      <p:bldP spid="3" grpId="0" animBg="1"/>
      <p:bldP spid="17" grpId="0" animBg="1"/>
      <p:bldP spid="21" grpId="0" animBg="1"/>
      <p:bldP spid="23" grpId="0"/>
      <p:bldP spid="26" grpId="0"/>
      <p:bldP spid="2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990600" y="-23119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sánh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3513175"/>
                  </p:ext>
                </p:extLst>
              </p:nvPr>
            </p:nvGraphicFramePr>
            <p:xfrm>
              <a:off x="2056117" y="688036"/>
              <a:ext cx="4724400" cy="878586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4724400">
                      <a:extLst>
                        <a:ext uri="{9D8B030D-6E8A-4147-A177-3AD203B41FA5}">
                          <a16:colId xmlns:a16="http://schemas.microsoft.com/office/drawing/2014/main" xmlns="" val="2000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3200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b)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36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….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      ; </a:t>
                          </a:r>
                          <a14:m>
                            <m:oMath xmlns:m="http://schemas.openxmlformats.org/officeDocument/2006/math">
                              <m:r>
                                <a:rPr lang="en-US" sz="36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  </m:t>
                              </m:r>
                              <m:r>
                                <a:rPr lang="en-US" sz="3600" b="0" i="0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 </m:t>
                              </m:r>
                              <m:r>
                                <a:rPr lang="en-US" sz="3600" b="0" i="0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 </m:t>
                              </m:r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sz="3600" dirty="0" smtClean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….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sz="360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36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9</m:t>
                                  </m:r>
                                </m:den>
                              </m:f>
                            </m:oMath>
                          </a14:m>
                          <a:endParaRPr lang="en-US" sz="36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xmlns="" val="1000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3513175"/>
                  </p:ext>
                </p:extLst>
              </p:nvPr>
            </p:nvGraphicFramePr>
            <p:xfrm>
              <a:off x="2056117" y="688036"/>
              <a:ext cx="4724400" cy="878586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47244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878586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b="-1172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0" name="Rectangle 9"/>
          <p:cNvSpPr/>
          <p:nvPr/>
        </p:nvSpPr>
        <p:spPr>
          <a:xfrm>
            <a:off x="5346572" y="1088239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22917" y="1092814"/>
            <a:ext cx="22860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itle 1"/>
              <p:cNvSpPr txBox="1">
                <a:spLocks/>
              </p:cNvSpPr>
              <p:nvPr/>
            </p:nvSpPr>
            <p:spPr bwMode="auto">
              <a:xfrm>
                <a:off x="378238" y="1714160"/>
                <a:ext cx="6248400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Quy </a:t>
                </a:r>
                <a:r>
                  <a:rPr lang="en-US" sz="3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đồng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MS 2 </a:t>
                </a:r>
                <a:r>
                  <a:rPr lang="en-US" sz="3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phân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và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US" sz="3600" b="1" dirty="0">
                  <a:solidFill>
                    <a:srgbClr val="FF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78238" y="1714160"/>
                <a:ext cx="6248400" cy="914400"/>
              </a:xfrm>
              <a:prstGeom prst="rect">
                <a:avLst/>
              </a:prstGeom>
              <a:blipFill>
                <a:blip r:embed="rId3"/>
                <a:stretch>
                  <a:fillRect l="-2927" b="-9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2362201" y="3474204"/>
            <a:ext cx="4828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</a:t>
            </a:r>
            <a:endParaRPr lang="en-US" sz="2000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itle 1"/>
              <p:cNvSpPr txBox="1">
                <a:spLocks/>
              </p:cNvSpPr>
              <p:nvPr/>
            </p:nvSpPr>
            <p:spPr bwMode="auto">
              <a:xfrm>
                <a:off x="968534" y="4072201"/>
                <a:ext cx="3070065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rgbClr val="FF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3600" b="1" dirty="0" smtClean="0">
                    <a:solidFill>
                      <a:srgbClr val="FF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1" smtClean="0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3600" b="0" i="0" smtClean="0">
                            <a:latin typeface="Cambria Math" panose="02040503050406030204" pitchFamily="18" charset="0"/>
                          </a:rPr>
                          <m:t>x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1" smtClean="0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27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endParaRPr lang="en-US" sz="3600" b="1" dirty="0">
                  <a:solidFill>
                    <a:srgbClr val="FF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68534" y="4072201"/>
                <a:ext cx="3070065" cy="914400"/>
              </a:xfrm>
              <a:prstGeom prst="rect">
                <a:avLst/>
              </a:prstGeom>
              <a:blipFill>
                <a:blip r:embed="rId4"/>
                <a:stretch>
                  <a:fillRect b="-9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ight Brace 20">
            <a:extLst>
              <a:ext uri="{FF2B5EF4-FFF2-40B4-BE49-F238E27FC236}">
                <a16:creationId xmlns:a16="http://schemas.microsoft.com/office/drawing/2014/main" xmlns="" id="{5E084E77-9D8F-4E86-8A8E-30BD5738E631}"/>
              </a:ext>
            </a:extLst>
          </p:cNvPr>
          <p:cNvSpPr/>
          <p:nvPr/>
        </p:nvSpPr>
        <p:spPr>
          <a:xfrm>
            <a:off x="4216528" y="3869380"/>
            <a:ext cx="457200" cy="244301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/>
          <p:cNvSpPr txBox="1">
            <a:spLocks/>
          </p:cNvSpPr>
          <p:nvPr/>
        </p:nvSpPr>
        <p:spPr bwMode="auto">
          <a:xfrm>
            <a:off x="5048953" y="3939027"/>
            <a:ext cx="2382982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/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27  &gt; 20  </a:t>
            </a:r>
            <a:endParaRPr lang="en-US" sz="3200" b="1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itle 1"/>
              <p:cNvSpPr txBox="1">
                <a:spLocks/>
              </p:cNvSpPr>
              <p:nvPr/>
            </p:nvSpPr>
            <p:spPr bwMode="auto">
              <a:xfrm>
                <a:off x="7411830" y="3869380"/>
                <a:ext cx="2798970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:r>
                  <a:rPr lang="en-US" sz="32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nên</a:t>
                </a:r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27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</m:oMath>
                </a14:m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36</m:t>
                        </m:r>
                      </m:den>
                    </m:f>
                  </m:oMath>
                </a14:m>
                <a:endParaRPr lang="en-US" sz="3200" b="1" dirty="0">
                  <a:solidFill>
                    <a:srgbClr val="FF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411830" y="3869380"/>
                <a:ext cx="2798970" cy="914400"/>
              </a:xfrm>
              <a:prstGeom prst="rect">
                <a:avLst/>
              </a:prstGeom>
              <a:blipFill>
                <a:blip r:embed="rId5"/>
                <a:stretch>
                  <a:fillRect l="-5664" b="-20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 bwMode="auto">
              <a:xfrm>
                <a:off x="5791200" y="4986601"/>
                <a:ext cx="2286000" cy="12475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:r>
                  <a:rPr lang="en-US" sz="36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360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&gt;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US" sz="3600" b="1" dirty="0">
                  <a:solidFill>
                    <a:srgbClr val="FF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791200" y="4986601"/>
                <a:ext cx="2286000" cy="1247501"/>
              </a:xfrm>
              <a:prstGeom prst="rect">
                <a:avLst/>
              </a:prstGeom>
              <a:blipFill>
                <a:blip r:embed="rId6"/>
                <a:stretch>
                  <a:fillRect l="-800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584072" y="2868392"/>
            <a:ext cx="9753600" cy="35138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33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489029" y="3430918"/>
            <a:ext cx="4828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(9)</a:t>
            </a:r>
            <a:endParaRPr lang="en-US" sz="2000" dirty="0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itle 1"/>
              <p:cNvSpPr txBox="1">
                <a:spLocks/>
              </p:cNvSpPr>
              <p:nvPr/>
            </p:nvSpPr>
            <p:spPr bwMode="auto">
              <a:xfrm>
                <a:off x="1300352" y="2846650"/>
                <a:ext cx="2406428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3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US" sz="3600" b="1" dirty="0">
                  <a:solidFill>
                    <a:srgbClr val="FF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300352" y="2846650"/>
                <a:ext cx="2406428" cy="914400"/>
              </a:xfrm>
              <a:prstGeom prst="rect">
                <a:avLst/>
              </a:prstGeom>
              <a:blipFill>
                <a:blip r:embed="rId7"/>
                <a:stretch>
                  <a:fillRect b="-9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itle 1"/>
              <p:cNvSpPr txBox="1">
                <a:spLocks/>
              </p:cNvSpPr>
              <p:nvPr/>
            </p:nvSpPr>
            <p:spPr bwMode="auto">
              <a:xfrm>
                <a:off x="990601" y="5319702"/>
                <a:ext cx="2743200" cy="914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sz="3200" b="1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m:rPr>
                          <m:nor/>
                        </m:rPr>
                        <a:rPr lang="en-US" sz="32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US" sz="3200" b="1" dirty="0">
                  <a:solidFill>
                    <a:srgbClr val="FF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990601" y="5319702"/>
                <a:ext cx="2743200" cy="914400"/>
              </a:xfrm>
              <a:prstGeom prst="rect">
                <a:avLst/>
              </a:prstGeom>
              <a:blipFill>
                <a:blip r:embed="rId8"/>
                <a:stretch>
                  <a:fillRect b="-133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8437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/>
      <p:bldP spid="18" grpId="0"/>
      <p:bldP spid="21" grpId="0" animBg="1"/>
      <p:bldP spid="23" grpId="0"/>
      <p:bldP spid="26" grpId="0"/>
      <p:bldP spid="27" grpId="0" animBg="1"/>
      <p:bldP spid="19" grpId="0"/>
      <p:bldP spid="20" grpId="0"/>
      <p:bldP spid="24" grpId="0"/>
    </p:bldLst>
  </p:timing>
</p:sld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643</TotalTime>
  <Words>1354</Words>
  <Application>Microsoft Office PowerPoint</Application>
  <PresentationFormat>Custom</PresentationFormat>
  <Paragraphs>141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Chủ đề của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1:  &gt;; &lt;; =?</vt:lpstr>
      <vt:lpstr>Bài 2: Viết các phân số sau theo thứ tự từ bé đến lớn</vt:lpstr>
      <vt:lpstr>PowerPoint Presentation</vt:lpstr>
    </vt:vector>
  </TitlesOfParts>
  <Company>- ETH0 -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office2003</dc:creator>
  <cp:lastModifiedBy>Lan Lan</cp:lastModifiedBy>
  <cp:revision>141</cp:revision>
  <dcterms:created xsi:type="dcterms:W3CDTF">2010-07-14T23:54:15Z</dcterms:created>
  <dcterms:modified xsi:type="dcterms:W3CDTF">2021-09-12T14:38:14Z</dcterms:modified>
</cp:coreProperties>
</file>